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Slab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3969" autoAdjust="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3" d="100"/>
          <a:sy n="33" d="100"/>
        </p:scale>
        <p:origin x="321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BHOI" userId="c554ef8f0ec69846" providerId="LiveId" clId="{FB177D40-5EED-4072-AC6B-9F8E5A1A1D3A}"/>
    <pc:docChg chg="custSel modSld modMainMaster">
      <pc:chgData name="JAY BHOI" userId="c554ef8f0ec69846" providerId="LiveId" clId="{FB177D40-5EED-4072-AC6B-9F8E5A1A1D3A}" dt="2025-12-28T11:07:11.248" v="16" actId="1076"/>
      <pc:docMkLst>
        <pc:docMk/>
      </pc:docMkLst>
      <pc:sldChg chg="modSp mod">
        <pc:chgData name="JAY BHOI" userId="c554ef8f0ec69846" providerId="LiveId" clId="{FB177D40-5EED-4072-AC6B-9F8E5A1A1D3A}" dt="2025-12-28T11:06:06.768" v="10" actId="20577"/>
        <pc:sldMkLst>
          <pc:docMk/>
          <pc:sldMk cId="0" sldId="256"/>
        </pc:sldMkLst>
        <pc:spChg chg="mod">
          <ac:chgData name="JAY BHOI" userId="c554ef8f0ec69846" providerId="LiveId" clId="{FB177D40-5EED-4072-AC6B-9F8E5A1A1D3A}" dt="2025-12-28T11:06:06.768" v="10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JAY BHOI" userId="c554ef8f0ec69846" providerId="LiveId" clId="{FB177D40-5EED-4072-AC6B-9F8E5A1A1D3A}" dt="2025-12-28T11:06:30.961" v="13" actId="14100"/>
        <pc:sldMkLst>
          <pc:docMk/>
          <pc:sldMk cId="0" sldId="258"/>
        </pc:sldMkLst>
        <pc:picChg chg="mod">
          <ac:chgData name="JAY BHOI" userId="c554ef8f0ec69846" providerId="LiveId" clId="{FB177D40-5EED-4072-AC6B-9F8E5A1A1D3A}" dt="2025-12-28T11:06:24.304" v="11" actId="14100"/>
          <ac:picMkLst>
            <pc:docMk/>
            <pc:sldMk cId="0" sldId="258"/>
            <ac:picMk id="5" creationId="{00000000-0000-0000-0000-000000000000}"/>
          </ac:picMkLst>
        </pc:picChg>
        <pc:picChg chg="mod">
          <ac:chgData name="JAY BHOI" userId="c554ef8f0ec69846" providerId="LiveId" clId="{FB177D40-5EED-4072-AC6B-9F8E5A1A1D3A}" dt="2025-12-28T11:06:30.961" v="13" actId="14100"/>
          <ac:picMkLst>
            <pc:docMk/>
            <pc:sldMk cId="0" sldId="258"/>
            <ac:picMk id="11" creationId="{00000000-0000-0000-0000-000000000000}"/>
          </ac:picMkLst>
        </pc:picChg>
      </pc:sldChg>
      <pc:sldChg chg="modSp mod">
        <pc:chgData name="JAY BHOI" userId="c554ef8f0ec69846" providerId="LiveId" clId="{FB177D40-5EED-4072-AC6B-9F8E5A1A1D3A}" dt="2025-12-28T11:07:11.248" v="16" actId="1076"/>
        <pc:sldMkLst>
          <pc:docMk/>
          <pc:sldMk cId="0" sldId="261"/>
        </pc:sldMkLst>
        <pc:spChg chg="mod">
          <ac:chgData name="JAY BHOI" userId="c554ef8f0ec69846" providerId="LiveId" clId="{FB177D40-5EED-4072-AC6B-9F8E5A1A1D3A}" dt="2025-12-28T11:07:11.248" v="16" actId="1076"/>
          <ac:spMkLst>
            <pc:docMk/>
            <pc:sldMk cId="0" sldId="261"/>
            <ac:spMk id="5" creationId="{00000000-0000-0000-0000-000000000000}"/>
          </ac:spMkLst>
        </pc:spChg>
        <pc:picChg chg="mod">
          <ac:chgData name="JAY BHOI" userId="c554ef8f0ec69846" providerId="LiveId" clId="{FB177D40-5EED-4072-AC6B-9F8E5A1A1D3A}" dt="2025-12-28T11:06:50.488" v="14" actId="14100"/>
          <ac:picMkLst>
            <pc:docMk/>
            <pc:sldMk cId="0" sldId="261"/>
            <ac:picMk id="4" creationId="{00000000-0000-0000-0000-000000000000}"/>
          </ac:picMkLst>
        </pc:picChg>
      </pc:sldChg>
      <pc:sldMasterChg chg="modSldLayout">
        <pc:chgData name="JAY BHOI" userId="c554ef8f0ec69846" providerId="LiveId" clId="{FB177D40-5EED-4072-AC6B-9F8E5A1A1D3A}" dt="2025-12-28T11:05:25.403" v="9" actId="478"/>
        <pc:sldMasterMkLst>
          <pc:docMk/>
          <pc:sldMasterMk cId="0" sldId="2147483648"/>
        </pc:sldMasterMkLst>
        <pc:sldLayoutChg chg="delSp mod">
          <pc:chgData name="JAY BHOI" userId="c554ef8f0ec69846" providerId="LiveId" clId="{FB177D40-5EED-4072-AC6B-9F8E5A1A1D3A}" dt="2025-12-28T11:05:05.493" v="0" actId="478"/>
          <pc:sldLayoutMkLst>
            <pc:docMk/>
            <pc:sldMasterMk cId="0" sldId="2147483648"/>
            <pc:sldLayoutMk cId="0" sldId="2147483650"/>
          </pc:sldLayoutMkLst>
          <pc:picChg chg="del">
            <ac:chgData name="JAY BHOI" userId="c554ef8f0ec69846" providerId="LiveId" clId="{FB177D40-5EED-4072-AC6B-9F8E5A1A1D3A}" dt="2025-12-28T11:05:05.493" v="0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8T11:05:06.789" v="1" actId="478"/>
          <pc:sldLayoutMkLst>
            <pc:docMk/>
            <pc:sldMasterMk cId="0" sldId="2147483648"/>
            <pc:sldLayoutMk cId="0" sldId="2147483651"/>
          </pc:sldLayoutMkLst>
          <pc:picChg chg="del">
            <ac:chgData name="JAY BHOI" userId="c554ef8f0ec69846" providerId="LiveId" clId="{FB177D40-5EED-4072-AC6B-9F8E5A1A1D3A}" dt="2025-12-28T11:05:06.789" v="1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8T11:05:08.610" v="2" actId="478"/>
          <pc:sldLayoutMkLst>
            <pc:docMk/>
            <pc:sldMasterMk cId="0" sldId="2147483648"/>
            <pc:sldLayoutMk cId="0" sldId="2147483652"/>
          </pc:sldLayoutMkLst>
          <pc:picChg chg="del">
            <ac:chgData name="JAY BHOI" userId="c554ef8f0ec69846" providerId="LiveId" clId="{FB177D40-5EED-4072-AC6B-9F8E5A1A1D3A}" dt="2025-12-28T11:05:08.610" v="2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8T11:05:10.213" v="3" actId="478"/>
          <pc:sldLayoutMkLst>
            <pc:docMk/>
            <pc:sldMasterMk cId="0" sldId="2147483648"/>
            <pc:sldLayoutMk cId="0" sldId="2147483653"/>
          </pc:sldLayoutMkLst>
          <pc:picChg chg="del">
            <ac:chgData name="JAY BHOI" userId="c554ef8f0ec69846" providerId="LiveId" clId="{FB177D40-5EED-4072-AC6B-9F8E5A1A1D3A}" dt="2025-12-28T11:05:10.213" v="3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8T11:05:12.047" v="4" actId="478"/>
          <pc:sldLayoutMkLst>
            <pc:docMk/>
            <pc:sldMasterMk cId="0" sldId="2147483648"/>
            <pc:sldLayoutMk cId="0" sldId="2147483654"/>
          </pc:sldLayoutMkLst>
          <pc:picChg chg="del">
            <ac:chgData name="JAY BHOI" userId="c554ef8f0ec69846" providerId="LiveId" clId="{FB177D40-5EED-4072-AC6B-9F8E5A1A1D3A}" dt="2025-12-28T11:05:12.047" v="4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8T11:05:13.723" v="5" actId="478"/>
          <pc:sldLayoutMkLst>
            <pc:docMk/>
            <pc:sldMasterMk cId="0" sldId="2147483648"/>
            <pc:sldLayoutMk cId="0" sldId="2147483655"/>
          </pc:sldLayoutMkLst>
          <pc:picChg chg="del">
            <ac:chgData name="JAY BHOI" userId="c554ef8f0ec69846" providerId="LiveId" clId="{FB177D40-5EED-4072-AC6B-9F8E5A1A1D3A}" dt="2025-12-28T11:05:13.723" v="5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8T11:05:20.364" v="6" actId="478"/>
          <pc:sldLayoutMkLst>
            <pc:docMk/>
            <pc:sldMasterMk cId="0" sldId="2147483648"/>
            <pc:sldLayoutMk cId="0" sldId="2147483656"/>
          </pc:sldLayoutMkLst>
          <pc:picChg chg="del">
            <ac:chgData name="JAY BHOI" userId="c554ef8f0ec69846" providerId="LiveId" clId="{FB177D40-5EED-4072-AC6B-9F8E5A1A1D3A}" dt="2025-12-28T11:05:20.364" v="6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JAY BHOI" userId="c554ef8f0ec69846" providerId="LiveId" clId="{FB177D40-5EED-4072-AC6B-9F8E5A1A1D3A}" dt="2025-12-28T11:05:22.310" v="7" actId="478"/>
          <pc:sldLayoutMkLst>
            <pc:docMk/>
            <pc:sldMasterMk cId="0" sldId="2147483648"/>
            <pc:sldLayoutMk cId="0" sldId="2147483657"/>
          </pc:sldLayoutMkLst>
          <pc:picChg chg="del">
            <ac:chgData name="JAY BHOI" userId="c554ef8f0ec69846" providerId="LiveId" clId="{FB177D40-5EED-4072-AC6B-9F8E5A1A1D3A}" dt="2025-12-28T11:05:22.310" v="7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Sp mod">
          <pc:chgData name="JAY BHOI" userId="c554ef8f0ec69846" providerId="LiveId" clId="{FB177D40-5EED-4072-AC6B-9F8E5A1A1D3A}" dt="2025-12-28T11:05:25.403" v="9" actId="478"/>
          <pc:sldLayoutMkLst>
            <pc:docMk/>
            <pc:sldMasterMk cId="0" sldId="2147483648"/>
            <pc:sldLayoutMk cId="0" sldId="2147483658"/>
          </pc:sldLayoutMkLst>
          <pc:picChg chg="del mod">
            <ac:chgData name="JAY BHOI" userId="c554ef8f0ec69846" providerId="LiveId" clId="{FB177D40-5EED-4072-AC6B-9F8E5A1A1D3A}" dt="2025-12-28T11:05:25.403" v="9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990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05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43799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Segmentation &amp; Shopping Trends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5824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Analytics Project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</a:t>
            </a:r>
            <a:r>
              <a:rPr lang="en-US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| </a:t>
            </a:r>
            <a:r>
              <a:rPr lang="en-US" sz="22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47556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228" y="576024"/>
            <a:ext cx="769834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Overview &amp; Business Value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9228" y="2176701"/>
            <a:ext cx="7698343" cy="2444115"/>
          </a:xfrm>
          <a:prstGeom prst="roundRect">
            <a:avLst>
              <a:gd name="adj" fmla="val 448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68" y="2176701"/>
            <a:ext cx="91440" cy="24441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07123" y="2406015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507123" y="2852618"/>
            <a:ext cx="717113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customer shopping behavior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507123" y="3255407"/>
            <a:ext cx="717113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spending patterns &amp; seasonal trends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507123" y="3658195"/>
            <a:ext cx="717113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 customers into meaningful groups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507123" y="4060984"/>
            <a:ext cx="717113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data-driven marketing decisions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209228" y="4827270"/>
            <a:ext cx="7698343" cy="2826187"/>
          </a:xfrm>
          <a:prstGeom prst="roundRect">
            <a:avLst>
              <a:gd name="adj" fmla="val 3883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68" y="4827270"/>
            <a:ext cx="91440" cy="282618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507123" y="5056584"/>
            <a:ext cx="30064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Business Value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6507123" y="5503188"/>
            <a:ext cx="717113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customer behavior is crucial for business growth. This analysis empowers: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507123" y="6288048"/>
            <a:ext cx="717113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customer understanding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6507123" y="6690836"/>
            <a:ext cx="717113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targeted marketing strategies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6507123" y="7093625"/>
            <a:ext cx="717113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return on investment (ROI)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488" y="370403"/>
            <a:ext cx="7987189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Description: Unpacking the Customer Data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1488" y="1128117"/>
            <a:ext cx="202072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71488" y="1515308"/>
            <a:ext cx="6679406" cy="43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is built upon a robust dataset comprising approximately </a:t>
            </a: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customer records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U.S. retail shopping. This rich data provides a comprehensive view of diverse shopping behaviors.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2098000"/>
            <a:ext cx="6679406" cy="6131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87126" y="1128117"/>
            <a:ext cx="2309336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Attributes Analyzed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487126" y="1515308"/>
            <a:ext cx="66794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Demographics: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Age, Gender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87126" y="1778079"/>
            <a:ext cx="66794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Details: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Purchase Amount (USD), Category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87126" y="2040850"/>
            <a:ext cx="66794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Behavioral Patterns: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Season, Location, Discount Applied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87126" y="2303621"/>
            <a:ext cx="66794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 &amp; Loyalty: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Payment Method, Previous Purchases, Purchase Frequency</a:t>
            </a:r>
            <a:endParaRPr lang="en-US" sz="10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126" y="2670691"/>
            <a:ext cx="6679406" cy="55589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149" y="519946"/>
            <a:ext cx="7820501" cy="1181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 &amp; Technologies: Driving Insights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8149" y="1985367"/>
            <a:ext cx="3815715" cy="2450425"/>
          </a:xfrm>
          <a:prstGeom prst="roundRect">
            <a:avLst>
              <a:gd name="adj" fmla="val 1158"/>
            </a:avLst>
          </a:prstGeom>
          <a:solidFill>
            <a:srgbClr val="E9ECF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21" y="2174438"/>
            <a:ext cx="567214" cy="56721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3193" y="2330410"/>
            <a:ext cx="255270" cy="2552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37221" y="2930723"/>
            <a:ext cx="23637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6337221" y="3339465"/>
            <a:ext cx="343757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efficient data extraction and in-depth analytical queries.</a:t>
            </a:r>
            <a:endParaRPr lang="en-US" sz="1450" dirty="0"/>
          </a:p>
        </p:txBody>
      </p:sp>
      <p:sp>
        <p:nvSpPr>
          <p:cNvPr id="9" name="Shape 4"/>
          <p:cNvSpPr/>
          <p:nvPr/>
        </p:nvSpPr>
        <p:spPr>
          <a:xfrm>
            <a:off x="10152936" y="1985367"/>
            <a:ext cx="3815715" cy="2450425"/>
          </a:xfrm>
          <a:prstGeom prst="roundRect">
            <a:avLst>
              <a:gd name="adj" fmla="val 1158"/>
            </a:avLst>
          </a:prstGeom>
          <a:solidFill>
            <a:srgbClr val="E9ECF2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2007" y="2174438"/>
            <a:ext cx="567214" cy="567214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7979" y="2330410"/>
            <a:ext cx="255270" cy="2552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42007" y="2930723"/>
            <a:ext cx="23637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0342007" y="3339465"/>
            <a:ext cx="343757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interactive dashboards and compelling data visualizations for easy interpretation.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148149" y="4624864"/>
            <a:ext cx="7820501" cy="1845588"/>
          </a:xfrm>
          <a:prstGeom prst="roundRect">
            <a:avLst>
              <a:gd name="adj" fmla="val 1537"/>
            </a:avLst>
          </a:prstGeom>
          <a:solidFill>
            <a:srgbClr val="E9ECF2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7221" y="4813935"/>
            <a:ext cx="567214" cy="567214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3193" y="4969907"/>
            <a:ext cx="255270" cy="25527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337221" y="5570220"/>
            <a:ext cx="23637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MS Word / PPT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6337221" y="5978962"/>
            <a:ext cx="744235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Essential for comprehensive documentation and impactful presentations.</a:t>
            </a:r>
            <a:endParaRPr lang="en-US" sz="1450" dirty="0"/>
          </a:p>
        </p:txBody>
      </p:sp>
      <p:sp>
        <p:nvSpPr>
          <p:cNvPr id="19" name="Text 10"/>
          <p:cNvSpPr/>
          <p:nvPr/>
        </p:nvSpPr>
        <p:spPr>
          <a:xfrm>
            <a:off x="6431756" y="6895743"/>
            <a:ext cx="753689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Power BI?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Its intuitive interface and powerful visualization capabilities make it ideal for transforming complex data into actionable business insights.</a:t>
            </a:r>
            <a:endParaRPr lang="en-US" sz="1450" dirty="0"/>
          </a:p>
        </p:txBody>
      </p:sp>
      <p:sp>
        <p:nvSpPr>
          <p:cNvPr id="20" name="Shape 11"/>
          <p:cNvSpPr/>
          <p:nvPr/>
        </p:nvSpPr>
        <p:spPr>
          <a:xfrm>
            <a:off x="6148149" y="6683097"/>
            <a:ext cx="22860" cy="1030129"/>
          </a:xfrm>
          <a:prstGeom prst="rect">
            <a:avLst/>
          </a:prstGeom>
          <a:solidFill>
            <a:srgbClr val="3257B8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11566446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Performance Indicators (KPIs)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1049" y="4378285"/>
            <a:ext cx="1308830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dashboard provides a quick, high-level snapshot of critical business health metrics, giving immediate insight into customer activity and overall performance.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1049" y="5441037"/>
            <a:ext cx="4179213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3,900</a:t>
            </a:r>
            <a:endParaRPr lang="en-US" sz="5700" dirty="0"/>
          </a:p>
        </p:txBody>
      </p:sp>
      <p:sp>
        <p:nvSpPr>
          <p:cNvPr id="6" name="Text 3"/>
          <p:cNvSpPr/>
          <p:nvPr/>
        </p:nvSpPr>
        <p:spPr>
          <a:xfrm>
            <a:off x="1483757" y="644318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Customers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1049" y="6919555"/>
            <a:ext cx="41792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substantial base to analyze diverse shopping behaviors.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225534" y="5441037"/>
            <a:ext cx="4179213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$1.5M</a:t>
            </a:r>
            <a:endParaRPr lang="en-US" sz="5700" dirty="0"/>
          </a:p>
        </p:txBody>
      </p:sp>
      <p:sp>
        <p:nvSpPr>
          <p:cNvPr id="9" name="Text 6"/>
          <p:cNvSpPr/>
          <p:nvPr/>
        </p:nvSpPr>
        <p:spPr>
          <a:xfrm>
            <a:off x="5938242" y="644318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Revenue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225534" y="6919555"/>
            <a:ext cx="41792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Reflecting the overall financial scale of customer transactions.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680019" y="5441037"/>
            <a:ext cx="4179332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$385</a:t>
            </a:r>
            <a:endParaRPr lang="en-US" sz="5700" dirty="0"/>
          </a:p>
        </p:txBody>
      </p:sp>
      <p:sp>
        <p:nvSpPr>
          <p:cNvPr id="12" name="Text 9"/>
          <p:cNvSpPr/>
          <p:nvPr/>
        </p:nvSpPr>
        <p:spPr>
          <a:xfrm>
            <a:off x="10285214" y="6443186"/>
            <a:ext cx="296894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Avg. Purchase Amount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680019" y="6919555"/>
            <a:ext cx="4179332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Indicator of typical spending per customer transaction.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322" y="378976"/>
            <a:ext cx="4675465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Age-wise Spending Analysis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Grouping customers by age reveals distinct spending patterns, vital for tailored marketing efforts.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2" y="1460778"/>
            <a:ext cx="13665756" cy="67688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9942" y="897494"/>
            <a:ext cx="13459063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0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Middle-aged customer groups (35-44) exhibit the highest average spending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indicating a strong potential for premium offers and loyalty programs.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482322" y="9268539"/>
            <a:ext cx="15240" cy="530543"/>
          </a:xfrm>
          <a:prstGeom prst="rect">
            <a:avLst/>
          </a:prstGeom>
          <a:solidFill>
            <a:srgbClr val="3257B8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113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Seasonal Spending Trends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Analysis Performed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959096" y="313384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Examined the average spending patterns across various seasons to uncover fluctuations in customer purchase behavior.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299258" y="4477703"/>
            <a:ext cx="45448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Customer spending </a:t>
            </a:r>
            <a:r>
              <a:rPr lang="en-US" sz="175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peaks during Winter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followed by Summer. These seasonal insights are invaluable for strategic planning of inventory and targeted marketing campaigns.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959096" y="4477703"/>
            <a:ext cx="30480" cy="1814513"/>
          </a:xfrm>
          <a:prstGeom prst="rect">
            <a:avLst/>
          </a:prstGeom>
          <a:solidFill>
            <a:srgbClr val="3257B8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171" y="477798"/>
            <a:ext cx="7438073" cy="543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Segmentation (Clustering)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171" y="1368385"/>
            <a:ext cx="134140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are segmented into distinct groups based on their purchase behavior, enabling highly targeted and effective marketing strategies.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839873" y="3696295"/>
            <a:ext cx="278034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High-Value Customers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608171" y="4126230"/>
            <a:ext cx="401204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Frequent purchasers with high average transaction values.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64" y="1842016"/>
            <a:ext cx="4694873" cy="469487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4022" y="4067235"/>
            <a:ext cx="244316" cy="2443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62636" y="2457450"/>
            <a:ext cx="322206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Medium-Value Customers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662636" y="2887385"/>
            <a:ext cx="4359593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but moderate spending, with potential for growth.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764" y="1842016"/>
            <a:ext cx="4694873" cy="469487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7344" y="3020199"/>
            <a:ext cx="244316" cy="24431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62636" y="4935141"/>
            <a:ext cx="2708434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Low-Value Customers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662636" y="5365075"/>
            <a:ext cx="4359593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Infrequent purchases or lower average spending, often price-sensitive.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7764" y="1842016"/>
            <a:ext cx="4694873" cy="469487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7344" y="5114151"/>
            <a:ext cx="244316" cy="24431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8171" y="6797516"/>
            <a:ext cx="308002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 of Segmentation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608171" y="7383899"/>
            <a:ext cx="134140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Deepen understanding of diverse customer types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608171" y="7722751"/>
            <a:ext cx="134140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personalized marketing campaigns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608171" y="8061603"/>
            <a:ext cx="1341405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resource allocation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5757" y="449104"/>
            <a:ext cx="7471053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Insights &amp; Recommendations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55757" y="1364099"/>
            <a:ext cx="2440186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Insights Derived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055757" y="1831777"/>
            <a:ext cx="3804285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Drivers: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High-value customers are pivotal, contributing most significantly to overall revenue.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055757" y="2669143"/>
            <a:ext cx="3804285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Spending Power: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Middle-aged demographics represent a segment with consistently high spending patterns.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055757" y="3506510"/>
            <a:ext cx="3804285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Behavioral Shifts: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Distinct seasonal trends heavily influence customer buying behavior and average purchase value.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0264378" y="1364099"/>
            <a:ext cx="347114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Actionable Recommendations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264378" y="1831777"/>
            <a:ext cx="3804285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High-Value: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 exclusive loyalty programs and personalized experiences.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264378" y="2408992"/>
            <a:ext cx="3804285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Medium-Value: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Create targeted offers and engagement strategies to upsell and increase frequency.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0264378" y="3246358"/>
            <a:ext cx="3804285" cy="780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Low-Value:</a:t>
            </a: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Utilize strategic discounts and promotions to incentivize purchases and boost retention.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055757" y="4526875"/>
            <a:ext cx="650677" cy="976074"/>
          </a:xfrm>
          <a:prstGeom prst="roundRect">
            <a:avLst>
              <a:gd name="adj" fmla="val 360025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6259116" y="4862393"/>
            <a:ext cx="24395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869073" y="4689515"/>
            <a:ext cx="3034308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Better Customer Understanding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055757" y="5665589"/>
            <a:ext cx="650677" cy="976074"/>
          </a:xfrm>
          <a:prstGeom prst="roundRect">
            <a:avLst>
              <a:gd name="adj" fmla="val 360025"/>
            </a:avLst>
          </a:prstGeom>
          <a:solidFill>
            <a:srgbClr val="E9ECF2"/>
          </a:solidFill>
          <a:ln/>
        </p:spPr>
      </p:sp>
      <p:sp>
        <p:nvSpPr>
          <p:cNvPr id="16" name="Text 13"/>
          <p:cNvSpPr/>
          <p:nvPr/>
        </p:nvSpPr>
        <p:spPr>
          <a:xfrm>
            <a:off x="6259116" y="6001107"/>
            <a:ext cx="24395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869073" y="5828228"/>
            <a:ext cx="2033468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Improved Targeting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055757" y="6804303"/>
            <a:ext cx="650677" cy="976074"/>
          </a:xfrm>
          <a:prstGeom prst="roundRect">
            <a:avLst>
              <a:gd name="adj" fmla="val 360025"/>
            </a:avLst>
          </a:prstGeom>
          <a:solidFill>
            <a:srgbClr val="E9ECF2"/>
          </a:solidFill>
          <a:ln/>
        </p:spPr>
      </p:sp>
      <p:sp>
        <p:nvSpPr>
          <p:cNvPr id="19" name="Text 16"/>
          <p:cNvSpPr/>
          <p:nvPr/>
        </p:nvSpPr>
        <p:spPr>
          <a:xfrm>
            <a:off x="6259116" y="7139821"/>
            <a:ext cx="24395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869073" y="6966942"/>
            <a:ext cx="2452211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Increased Business Value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563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</vt:lpstr>
      <vt:lpstr>Arial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JAY BHOI</cp:lastModifiedBy>
  <cp:revision>1</cp:revision>
  <dcterms:created xsi:type="dcterms:W3CDTF">2025-12-28T10:33:16Z</dcterms:created>
  <dcterms:modified xsi:type="dcterms:W3CDTF">2025-12-28T11:08:05Z</dcterms:modified>
</cp:coreProperties>
</file>